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85" r:id="rId5"/>
    <p:sldId id="296" r:id="rId6"/>
    <p:sldId id="259" r:id="rId7"/>
    <p:sldId id="263" r:id="rId8"/>
    <p:sldId id="262" r:id="rId9"/>
    <p:sldId id="290" r:id="rId10"/>
    <p:sldId id="265" r:id="rId11"/>
    <p:sldId id="288" r:id="rId12"/>
    <p:sldId id="294" r:id="rId13"/>
    <p:sldId id="295" r:id="rId14"/>
    <p:sldId id="289" r:id="rId15"/>
    <p:sldId id="266" r:id="rId16"/>
    <p:sldId id="267" r:id="rId17"/>
    <p:sldId id="282" r:id="rId18"/>
    <p:sldId id="268" r:id="rId19"/>
    <p:sldId id="271" r:id="rId20"/>
    <p:sldId id="272" r:id="rId21"/>
    <p:sldId id="283" r:id="rId22"/>
    <p:sldId id="273" r:id="rId23"/>
    <p:sldId id="274" r:id="rId24"/>
    <p:sldId id="275" r:id="rId25"/>
    <p:sldId id="280" r:id="rId26"/>
    <p:sldId id="281" r:id="rId27"/>
    <p:sldId id="276" r:id="rId28"/>
    <p:sldId id="291" r:id="rId29"/>
    <p:sldId id="306" r:id="rId30"/>
    <p:sldId id="277" r:id="rId31"/>
    <p:sldId id="278" r:id="rId32"/>
    <p:sldId id="299" r:id="rId33"/>
    <p:sldId id="300" r:id="rId34"/>
    <p:sldId id="301" r:id="rId35"/>
    <p:sldId id="307" r:id="rId36"/>
    <p:sldId id="305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076CA-28F5-4EE2-AF29-D28CFF46771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D85ED-9EC6-475B-8A90-9C3130C03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482B-91B8-4030-B5B7-09B03B1C1C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5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4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7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3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8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E923-56A9-4A57-BBEE-52265D4B5A6D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BFF2-CA1E-4BB9-9A22-386C8829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836" y="5015202"/>
            <a:ext cx="9144000" cy="1655762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Shrouk Moataz Abdallah</a:t>
            </a:r>
          </a:p>
          <a:p>
            <a:r>
              <a:rPr lang="en-US" b="1" i="1" dirty="0" smtClean="0"/>
              <a:t>Teaching assistant of pediatrics, pedaitric clinical nutrition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798154"/>
            <a:ext cx="9712037" cy="40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819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Energy and protein exchange of common foods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542666"/>
              </p:ext>
            </p:extLst>
          </p:nvPr>
        </p:nvGraphicFramePr>
        <p:xfrm>
          <a:off x="838200" y="898196"/>
          <a:ext cx="10515600" cy="567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236">
                  <a:extLst>
                    <a:ext uri="{9D8B030D-6E8A-4147-A177-3AD203B41FA5}">
                      <a16:colId xmlns:a16="http://schemas.microsoft.com/office/drawing/2014/main" val="3372740212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val="2541235880"/>
                    </a:ext>
                  </a:extLst>
                </a:gridCol>
                <a:gridCol w="3764973">
                  <a:extLst>
                    <a:ext uri="{9D8B030D-6E8A-4147-A177-3AD203B41FA5}">
                      <a16:colId xmlns:a16="http://schemas.microsoft.com/office/drawing/2014/main" val="6214495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00687213"/>
                    </a:ext>
                  </a:extLst>
                </a:gridCol>
              </a:tblGrid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الطاقة (سعرحراري)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البروتين (جم)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المقدار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صنف</a:t>
                      </a:r>
                      <a:r>
                        <a:rPr lang="ar-EG" b="1" baseline="0" dirty="0" smtClean="0"/>
                        <a:t> الطعام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233976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¼</a:t>
                      </a:r>
                      <a:r>
                        <a:rPr lang="ar-EG" b="1" baseline="0" dirty="0" smtClean="0"/>
                        <a:t> رغيف بلدي او شريحة توست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عيش</a:t>
                      </a:r>
                      <a:r>
                        <a:rPr lang="ar-EG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418511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3</a:t>
                      </a:r>
                      <a:r>
                        <a:rPr lang="ar-EG" b="1" baseline="0" dirty="0" smtClean="0"/>
                        <a:t> ملاعق مسلوق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أرز او مكرونة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202011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10</a:t>
                      </a:r>
                      <a:r>
                        <a:rPr lang="ar-EG" b="1" baseline="0" dirty="0" smtClean="0"/>
                        <a:t> اصابع مقلية </a:t>
                      </a:r>
                      <a:r>
                        <a:rPr lang="ar-EG" b="1" dirty="0" smtClean="0"/>
                        <a:t> او ½ كوب مسلوق او مطبوخ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بطاطس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87700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3 ملاعق كبيرة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فول مدمس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067548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 كوب مطبوخ مركز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b="1" dirty="0" smtClean="0"/>
                        <a:t>خضار مشكل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15447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 بيضة متوسطة او ¼</a:t>
                      </a:r>
                      <a:r>
                        <a:rPr lang="ar-EG" b="1" baseline="0" dirty="0" smtClean="0"/>
                        <a:t> كوب بياض مسلوق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بيض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19075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حجم بيضة متوسطة (50جم)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لحم مشفي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35415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حجم بيضة متوسطة</a:t>
                      </a:r>
                      <a:r>
                        <a:rPr lang="ar-EG" b="1" baseline="0" dirty="0" smtClean="0"/>
                        <a:t> (50جم)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جبنة قريش دهن قليل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97807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10.5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حجم بيضة متوسطة (50جم)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فراخ</a:t>
                      </a:r>
                      <a:r>
                        <a:rPr lang="ar-EG" b="1" baseline="0" dirty="0" smtClean="0"/>
                        <a:t> مشفية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45751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0.75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 مكيال 5 جم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حبوب ريري او سيريلاك العادية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99871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0.9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 مكيال 5 جم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حبوب ريري التركيبة</a:t>
                      </a:r>
                      <a:r>
                        <a:rPr lang="ar-EG" b="1" baseline="0" dirty="0" smtClean="0"/>
                        <a:t> الخاصة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41138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0.35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1 مكيال  5 جم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حبوب ريري فليكس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318361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67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3.5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½ كوب (100ملم)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لبن بقري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333548"/>
                  </a:ext>
                </a:extLst>
              </a:tr>
              <a:tr h="378251"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½</a:t>
                      </a:r>
                      <a:r>
                        <a:rPr lang="ar-EG" b="1" baseline="0" dirty="0" smtClean="0"/>
                        <a:t> كوب (120جم)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زبادي سادة</a:t>
                      </a:r>
                      <a:r>
                        <a:rPr lang="ar-EG" b="1" baseline="0" dirty="0" smtClean="0"/>
                        <a:t> 1%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8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94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455"/>
            <a:ext cx="4260273" cy="5999018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Inadequate </a:t>
            </a:r>
            <a:r>
              <a:rPr lang="en-US" b="1" dirty="0"/>
              <a:t>oral and/or enteral protein intake should be considered when children with CKD stages 2 to 5 are unable to meet their protein requirements through food with tight volume restriction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  <a:p>
            <a:pPr marL="0" indent="0">
              <a:buNone/>
            </a:pPr>
            <a:r>
              <a:rPr lang="en-US" b="1" dirty="0" smtClean="0"/>
              <a:t>use protein </a:t>
            </a:r>
            <a:r>
              <a:rPr lang="en-US" b="1" dirty="0"/>
              <a:t>supplements to </a:t>
            </a:r>
            <a:r>
              <a:rPr lang="en-US" b="1" dirty="0" smtClean="0"/>
              <a:t>augment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36681"/>
            <a:ext cx="3037608" cy="534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8619" y="5583381"/>
            <a:ext cx="3874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 scoop (5g)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4.5 g aminoacids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10738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006475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Ketoacid supplements with </a:t>
            </a:r>
            <a:r>
              <a:rPr lang="en-US" b="1" i="1" dirty="0" smtClean="0">
                <a:solidFill>
                  <a:srgbClr val="C00000"/>
                </a:solidFill>
              </a:rPr>
              <a:t>low protein diet!!</a:t>
            </a:r>
            <a:r>
              <a:rPr lang="en-US" b="1" i="1" dirty="0">
                <a:solidFill>
                  <a:srgbClr val="C00000"/>
                </a:solidFill>
              </a:rPr>
              <a:t> 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63" y="1371600"/>
            <a:ext cx="6556663" cy="5306291"/>
          </a:xfrm>
        </p:spPr>
        <p:txBody>
          <a:bodyPr>
            <a:normAutofit/>
          </a:bodyPr>
          <a:lstStyle/>
          <a:p>
            <a:r>
              <a:rPr lang="en-US" dirty="0"/>
              <a:t>Compound </a:t>
            </a:r>
            <a:r>
              <a:rPr lang="el-GR" dirty="0"/>
              <a:t>α-</a:t>
            </a:r>
            <a:r>
              <a:rPr lang="en-US" dirty="0"/>
              <a:t>Ketoacid </a:t>
            </a:r>
            <a:r>
              <a:rPr lang="en-US" dirty="0" smtClean="0"/>
              <a:t>Tablets</a:t>
            </a:r>
          </a:p>
          <a:p>
            <a:r>
              <a:rPr lang="en-US" dirty="0" smtClean="0"/>
              <a:t>Combine with ammonia to form essential aminoacids: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1</a:t>
            </a:r>
            <a:r>
              <a:rPr lang="en-US" dirty="0"/>
              <a:t>. </a:t>
            </a:r>
            <a:r>
              <a:rPr lang="en-US" dirty="0" smtClean="0"/>
              <a:t>↓ </a:t>
            </a:r>
            <a:r>
              <a:rPr lang="en-US" dirty="0"/>
              <a:t>symptoms of uremia.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2</a:t>
            </a:r>
            <a:r>
              <a:rPr lang="en-US" dirty="0"/>
              <a:t>. Protect the remaining renal functions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3</a:t>
            </a:r>
            <a:r>
              <a:rPr lang="en-US" dirty="0"/>
              <a:t>. Guarantee the patients’ nutrition even with </a:t>
            </a:r>
            <a:r>
              <a:rPr lang="en-US" dirty="0" smtClean="0"/>
              <a:t>reduced protein </a:t>
            </a:r>
            <a:r>
              <a:rPr lang="en-US" dirty="0"/>
              <a:t>intake.</a:t>
            </a:r>
          </a:p>
          <a:p>
            <a:pPr marL="0" indent="0">
              <a:buNone/>
            </a:pPr>
            <a:r>
              <a:rPr lang="en-US" dirty="0" smtClean="0"/>
              <a:t> 4</a:t>
            </a:r>
            <a:r>
              <a:rPr lang="en-US" dirty="0"/>
              <a:t>. Improve the metabolic </a:t>
            </a:r>
            <a:r>
              <a:rPr lang="en-US" dirty="0" smtClean="0"/>
              <a:t>complications of ureamia.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6" y="1842655"/>
            <a:ext cx="4377171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23999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Ketosteril tablets: </a:t>
            </a:r>
            <a:r>
              <a:rPr lang="en-US" b="1" dirty="0" smtClean="0">
                <a:solidFill>
                  <a:schemeClr val="accent5"/>
                </a:solidFill>
              </a:rPr>
              <a:t>Indications &amp; dosage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4611399"/>
          </a:xfrm>
        </p:spPr>
        <p:txBody>
          <a:bodyPr/>
          <a:lstStyle/>
          <a:p>
            <a:r>
              <a:rPr lang="en-US" dirty="0" smtClean="0"/>
              <a:t>CKD with GFR less than 25ml/min.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Dosage: </a:t>
            </a:r>
            <a:r>
              <a:rPr lang="en-US" b="1" dirty="0" smtClean="0"/>
              <a:t>children </a:t>
            </a:r>
            <a:r>
              <a:rPr lang="en-US" b="1" dirty="0"/>
              <a:t>aged 3 and </a:t>
            </a:r>
            <a:r>
              <a:rPr lang="en-US" b="1" dirty="0" smtClean="0"/>
              <a:t>older</a:t>
            </a:r>
            <a:r>
              <a:rPr lang="en-US" b="1" dirty="0"/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tab. / 5 kg </a:t>
            </a:r>
            <a:r>
              <a:rPr lang="en-US" dirty="0" smtClean="0"/>
              <a:t>BW </a:t>
            </a:r>
            <a:r>
              <a:rPr lang="en-US" dirty="0"/>
              <a:t>/ day or 100 mg / kg </a:t>
            </a:r>
            <a:r>
              <a:rPr lang="en-US" dirty="0" smtClean="0"/>
              <a:t>/ </a:t>
            </a:r>
            <a:r>
              <a:rPr lang="en-US" dirty="0"/>
              <a:t>day</a:t>
            </a:r>
            <a:r>
              <a:rPr lang="en-US" dirty="0" smtClean="0"/>
              <a:t>. </a:t>
            </a:r>
            <a:r>
              <a:rPr lang="en-US" dirty="0"/>
              <a:t>3 times / day with meals. The tablets should be swallowed, without chewing.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1565563"/>
            <a:ext cx="4401416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4" y="-1801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Tips in protein and Energy calculations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4" y="1145454"/>
            <a:ext cx="10515600" cy="5546292"/>
          </a:xfrm>
        </p:spPr>
        <p:txBody>
          <a:bodyPr>
            <a:normAutofit/>
          </a:bodyPr>
          <a:lstStyle/>
          <a:p>
            <a:r>
              <a:rPr lang="en-US" dirty="0" smtClean="0"/>
              <a:t>Euvolemic (DRY) weight should be used:</a:t>
            </a:r>
          </a:p>
          <a:p>
            <a:pPr marL="0" indent="0">
              <a:buNone/>
            </a:pPr>
            <a:r>
              <a:rPr lang="en-US" dirty="0" smtClean="0"/>
              <a:t>-HD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average </a:t>
            </a:r>
            <a:r>
              <a:rPr lang="en-US" dirty="0" smtClean="0"/>
              <a:t>weight after hemodilaysis sessions</a:t>
            </a:r>
          </a:p>
          <a:p>
            <a:pPr marL="0" indent="0">
              <a:buNone/>
            </a:pPr>
            <a:r>
              <a:rPr lang="en-US" dirty="0" smtClean="0"/>
              <a:t>-PD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weight minus </a:t>
            </a:r>
            <a:r>
              <a:rPr lang="en-US" dirty="0"/>
              <a:t>dialysis fluid in the peritoneal </a:t>
            </a:r>
            <a:r>
              <a:rPr lang="en-US" dirty="0" smtClean="0"/>
              <a:t>cavity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underestimation in stunted patients: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/>
              <a:t>height age (the age at which the child's height would be on the 50th percentile).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Avoid overestimation in obese: </a:t>
            </a:r>
          </a:p>
          <a:p>
            <a:pPr marL="0" indent="0">
              <a:buNone/>
            </a:pPr>
            <a:r>
              <a:rPr lang="en-US" dirty="0" smtClean="0"/>
              <a:t>use adjusted </a:t>
            </a:r>
            <a:r>
              <a:rPr lang="en-US" dirty="0"/>
              <a:t>weight = ideal weight for height + 25% × [actual weight − ideal weight</a:t>
            </a:r>
            <a:r>
              <a:rPr lang="en-US" dirty="0" smtClean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45015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3" y="0"/>
            <a:ext cx="4197927" cy="175952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2y 6 mo old male, on PD, BW= 10kg, length=82cm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75" y="0"/>
            <a:ext cx="72601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673" y="2008909"/>
            <a:ext cx="4378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˂ 5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centile (stunted)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Length age = 18 months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Proteins (length age)=</a:t>
            </a:r>
          </a:p>
          <a:p>
            <a:r>
              <a:rPr lang="en-US" sz="2800" dirty="0" smtClean="0"/>
              <a:t>      1.4 × 10 = 14 g/day.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Calories (length age)=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125 </a:t>
            </a:r>
            <a:r>
              <a:rPr lang="en-US" sz="2800" dirty="0"/>
              <a:t>× 10 </a:t>
            </a:r>
            <a:r>
              <a:rPr lang="en-US" sz="2800" dirty="0" smtClean="0"/>
              <a:t>= 1250 kcal/day</a:t>
            </a:r>
          </a:p>
        </p:txBody>
      </p:sp>
    </p:spTree>
    <p:extLst>
      <p:ext uri="{BB962C8B-B14F-4D97-AF65-F5344CB8AC3E}">
        <p14:creationId xmlns:p14="http://schemas.microsoft.com/office/powerpoint/2010/main" val="391755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Daily 14 g protein exchange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/>
          <a:lstStyle/>
          <a:p>
            <a:pPr marL="0" indent="0" algn="r">
              <a:buNone/>
            </a:pPr>
            <a:r>
              <a:rPr lang="ar-EG" dirty="0"/>
              <a:t> </a:t>
            </a:r>
            <a:r>
              <a:rPr lang="ar-EG" dirty="0" smtClean="0"/>
              <a:t>1 كوب خضار</a:t>
            </a:r>
            <a:r>
              <a:rPr lang="ar-EG" dirty="0"/>
              <a:t> </a:t>
            </a:r>
            <a:r>
              <a:rPr lang="ar-EG" dirty="0" smtClean="0"/>
              <a:t>(1جم)</a:t>
            </a:r>
          </a:p>
          <a:p>
            <a:pPr marL="0" indent="0" algn="r">
              <a:buNone/>
            </a:pPr>
            <a:r>
              <a:rPr lang="ar-EG" dirty="0" smtClean="0"/>
              <a:t>½  كوب بطاطس مسلوقة (3جم)</a:t>
            </a:r>
          </a:p>
          <a:p>
            <a:pPr marL="0" indent="0" algn="r">
              <a:buNone/>
            </a:pPr>
            <a:r>
              <a:rPr lang="ar-EG" dirty="0" smtClean="0"/>
              <a:t>½ كوب لبن (3.5جم)</a:t>
            </a:r>
          </a:p>
          <a:p>
            <a:pPr marL="0" indent="0" algn="r">
              <a:buNone/>
            </a:pPr>
            <a:r>
              <a:rPr lang="ar-EG" dirty="0" smtClean="0"/>
              <a:t>1 م. كبيرة فول (2.5جم)</a:t>
            </a:r>
          </a:p>
          <a:p>
            <a:pPr marL="0" indent="0" algn="r">
              <a:buNone/>
            </a:pPr>
            <a:r>
              <a:rPr lang="ar-EG" dirty="0" smtClean="0"/>
              <a:t>2 ملاعق كبيرة أرز (2جم)</a:t>
            </a:r>
          </a:p>
          <a:p>
            <a:pPr marL="0" indent="0" algn="r">
              <a:buNone/>
            </a:pPr>
            <a:r>
              <a:rPr lang="ar-EG" dirty="0" smtClean="0"/>
              <a:t>6 مكيال حبوب ريري فليكس (2جم)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rotein calories: 350 kcal</a:t>
            </a:r>
          </a:p>
          <a:p>
            <a:pPr marL="0" indent="0">
              <a:buNone/>
            </a:pPr>
            <a:r>
              <a:rPr lang="en-US" dirty="0" smtClean="0"/>
              <a:t>Remaining non-protein calories= 1250-350= 900 kcal</a:t>
            </a:r>
            <a:endParaRPr lang="ar-EG" dirty="0" smtClean="0"/>
          </a:p>
          <a:p>
            <a:pPr marL="0" indent="0">
              <a:buNone/>
            </a:pPr>
            <a:endParaRPr lang="ar-EG" dirty="0" smtClean="0"/>
          </a:p>
        </p:txBody>
      </p:sp>
    </p:spTree>
    <p:extLst>
      <p:ext uri="{BB962C8B-B14F-4D97-AF65-F5344CB8AC3E}">
        <p14:creationId xmlns:p14="http://schemas.microsoft.com/office/powerpoint/2010/main" val="382025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27" y="983673"/>
            <a:ext cx="10515600" cy="5237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 smtClean="0">
                <a:solidFill>
                  <a:schemeClr val="bg2">
                    <a:lumMod val="10000"/>
                  </a:schemeClr>
                </a:solidFill>
              </a:rPr>
              <a:t>Adequate non-protein calories</a:t>
            </a:r>
            <a:r>
              <a:rPr lang="en-US" sz="5400" i="1" dirty="0" smtClean="0"/>
              <a:t> through nutrient dense foods and low protein alternatives</a:t>
            </a:r>
          </a:p>
          <a:p>
            <a:pPr marL="0" indent="0" algn="ctr">
              <a:buNone/>
            </a:pPr>
            <a:r>
              <a:rPr lang="en-US" sz="5400" i="1" dirty="0" smtClean="0"/>
              <a:t>= </a:t>
            </a:r>
            <a:r>
              <a:rPr lang="en-US" sz="5400" i="1" dirty="0" smtClean="0">
                <a:solidFill>
                  <a:srgbClr val="C00000"/>
                </a:solidFill>
              </a:rPr>
              <a:t>maximium efficacy of </a:t>
            </a:r>
            <a:r>
              <a:rPr lang="en-US" sz="5400" i="1" dirty="0">
                <a:solidFill>
                  <a:srgbClr val="C00000"/>
                </a:solidFill>
              </a:rPr>
              <a:t>protein </a:t>
            </a:r>
            <a:r>
              <a:rPr lang="en-US" sz="5400" i="1" dirty="0" smtClean="0">
                <a:solidFill>
                  <a:srgbClr val="C00000"/>
                </a:solidFill>
              </a:rPr>
              <a:t>utilization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Rest of calories: non-protein sources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ar-EG" dirty="0" smtClean="0"/>
              <a:t>الفواكه قليلة البوتاسيوم</a:t>
            </a:r>
            <a:r>
              <a:rPr lang="en-US" dirty="0" smtClean="0"/>
              <a:t>.</a:t>
            </a:r>
            <a:endParaRPr lang="ar-EG" dirty="0" smtClean="0"/>
          </a:p>
          <a:p>
            <a:pPr algn="r" rtl="1">
              <a:buFontTx/>
              <a:buChar char="-"/>
            </a:pPr>
            <a:r>
              <a:rPr lang="ar-EG" dirty="0" smtClean="0"/>
              <a:t>الخضروات قليلة البرويتن (مثل البصل، الباذنجان، الفاصوليا الخضراء، الفلفل، القرنبيط</a:t>
            </a:r>
            <a:r>
              <a:rPr lang="en-US" dirty="0" smtClean="0"/>
              <a:t> </a:t>
            </a:r>
            <a:r>
              <a:rPr lang="ar-EG" dirty="0" smtClean="0"/>
              <a:t>، البروكلي)</a:t>
            </a:r>
            <a:r>
              <a:rPr lang="en-US" dirty="0"/>
              <a:t>.</a:t>
            </a:r>
            <a:endParaRPr lang="ar-EG" dirty="0" smtClean="0"/>
          </a:p>
          <a:p>
            <a:pPr algn="r" rtl="1">
              <a:buFontTx/>
              <a:buChar char="-"/>
            </a:pPr>
            <a:r>
              <a:rPr lang="ar-EG" dirty="0" smtClean="0"/>
              <a:t>العسل الابيض</a:t>
            </a:r>
            <a:r>
              <a:rPr lang="en-US" dirty="0" smtClean="0"/>
              <a:t>.</a:t>
            </a:r>
            <a:endParaRPr lang="ar-EG" dirty="0" smtClean="0"/>
          </a:p>
          <a:p>
            <a:pPr algn="r" rtl="1">
              <a:buFontTx/>
              <a:buChar char="-"/>
            </a:pPr>
            <a:r>
              <a:rPr lang="ar-EG" dirty="0" smtClean="0"/>
              <a:t>المربى</a:t>
            </a:r>
            <a:r>
              <a:rPr lang="en-US" dirty="0" smtClean="0"/>
              <a:t>.</a:t>
            </a:r>
            <a:endParaRPr lang="ar-EG" dirty="0" smtClean="0"/>
          </a:p>
          <a:p>
            <a:pPr algn="r" rtl="1">
              <a:buFontTx/>
              <a:buChar char="-"/>
            </a:pPr>
            <a:r>
              <a:rPr lang="ar-EG" dirty="0" smtClean="0"/>
              <a:t>الجيلي</a:t>
            </a:r>
            <a:r>
              <a:rPr lang="en-US" dirty="0" smtClean="0"/>
              <a:t>.</a:t>
            </a:r>
            <a:r>
              <a:rPr lang="ar-EG" dirty="0" smtClean="0"/>
              <a:t> </a:t>
            </a:r>
          </a:p>
          <a:p>
            <a:pPr algn="r" rtl="1">
              <a:buFontTx/>
              <a:buChar char="-"/>
            </a:pPr>
            <a:r>
              <a:rPr lang="ar-EG" dirty="0" smtClean="0"/>
              <a:t>الزيوت النباتية</a:t>
            </a:r>
            <a:r>
              <a:rPr lang="en-US" dirty="0" smtClean="0"/>
              <a:t>.</a:t>
            </a:r>
          </a:p>
          <a:p>
            <a:pPr algn="r" rtl="1">
              <a:buFontTx/>
              <a:buChar char="-"/>
            </a:pPr>
            <a:r>
              <a:rPr lang="ar-EG" dirty="0" smtClean="0"/>
              <a:t>نشا الذرة</a:t>
            </a:r>
          </a:p>
          <a:p>
            <a:pPr marL="0" indent="0" algn="r" rtl="1">
              <a:buNone/>
            </a:pPr>
            <a:r>
              <a:rPr lang="en-US" dirty="0" smtClean="0"/>
              <a:t>Energy enhancers or fortifiers-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8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Fortification of food</a:t>
            </a:r>
            <a:b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44836"/>
          </a:xfrm>
        </p:spPr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1- Duocal powder:</a:t>
            </a:r>
          </a:p>
          <a:p>
            <a:pPr marL="0" indent="0">
              <a:buNone/>
            </a:pPr>
            <a:r>
              <a:rPr lang="en-US" dirty="0" smtClean="0"/>
              <a:t>Protein free - Electrolytes free</a:t>
            </a:r>
          </a:p>
          <a:p>
            <a:pPr marL="0" indent="0">
              <a:buNone/>
            </a:pPr>
            <a:r>
              <a:rPr lang="en-US" dirty="0" smtClean="0"/>
              <a:t>Balanced blend of carbohydrates and fats </a:t>
            </a:r>
          </a:p>
          <a:p>
            <a:pPr marL="0" indent="0">
              <a:buNone/>
            </a:pPr>
            <a:r>
              <a:rPr lang="en-US" dirty="0" smtClean="0"/>
              <a:t>Included scoop= 1g powder= 5 kcal</a:t>
            </a:r>
          </a:p>
          <a:p>
            <a:pPr marL="0" indent="0">
              <a:buNone/>
            </a:pPr>
            <a:r>
              <a:rPr lang="en-US" b="1" i="1" u="sng" dirty="0" smtClean="0"/>
              <a:t>Dilutuion: </a:t>
            </a:r>
          </a:p>
          <a:p>
            <a:pPr marL="0" indent="0">
              <a:buNone/>
            </a:pPr>
            <a:r>
              <a:rPr lang="en-US" dirty="0" smtClean="0"/>
              <a:t>gradually added to baby’s formula or enteral feeds (1 g scoop every day) till maximium of </a:t>
            </a:r>
          </a:p>
          <a:p>
            <a:pPr marL="0" indent="0">
              <a:buNone/>
            </a:pPr>
            <a:r>
              <a:rPr lang="en-US" dirty="0" smtClean="0"/>
              <a:t>7 scoops/ 100ml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less than 6 months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 scoops/ 100ml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6-12 months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older children can be mixed with food up to 1:3 dilution with keeping osmolarity of 310mosm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7" y="-243537"/>
            <a:ext cx="3470564" cy="36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Malnutrition/short stature in CKD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trict </a:t>
            </a:r>
            <a:r>
              <a:rPr lang="en-US" dirty="0"/>
              <a:t>attention to nutrition is </a:t>
            </a:r>
            <a:r>
              <a:rPr lang="en-US" dirty="0" smtClean="0"/>
              <a:t>essential to </a:t>
            </a:r>
            <a:r>
              <a:rPr lang="en-US" dirty="0"/>
              <a:t>optimise linear growth, wellbeing and survival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Without </a:t>
            </a:r>
            <a:r>
              <a:rPr lang="en-US" dirty="0"/>
              <a:t>early </a:t>
            </a:r>
            <a:r>
              <a:rPr lang="en-US" dirty="0" smtClean="0"/>
              <a:t>nutritional intervention</a:t>
            </a:r>
            <a:r>
              <a:rPr lang="en-US" dirty="0"/>
              <a:t>, losses of as much as 2 height </a:t>
            </a:r>
            <a:r>
              <a:rPr lang="en-US" dirty="0" smtClean="0"/>
              <a:t>standard deviations </a:t>
            </a:r>
            <a:r>
              <a:rPr lang="en-US" dirty="0"/>
              <a:t>may occur in the first 6 months of </a:t>
            </a:r>
            <a:r>
              <a:rPr lang="en-US" dirty="0" smtClean="0"/>
              <a:t>life (critical phase).</a:t>
            </a:r>
          </a:p>
          <a:p>
            <a:endParaRPr lang="en-US" dirty="0"/>
          </a:p>
          <a:p>
            <a:r>
              <a:rPr lang="en-US" dirty="0"/>
              <a:t>short </a:t>
            </a:r>
            <a:r>
              <a:rPr lang="en-US" dirty="0" smtClean="0"/>
              <a:t>stature and hypoalbuminemia at </a:t>
            </a:r>
            <a:r>
              <a:rPr lang="en-US" dirty="0"/>
              <a:t>the start of dialysis is associated with a </a:t>
            </a:r>
            <a:r>
              <a:rPr lang="en-US" dirty="0" smtClean="0"/>
              <a:t>2-fold increased </a:t>
            </a:r>
            <a:r>
              <a:rPr lang="en-US" dirty="0"/>
              <a:t>mortality </a:t>
            </a:r>
            <a:r>
              <a:rPr lang="en-US" dirty="0" smtClean="0"/>
              <a:t>risk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9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2-Other energy enhancers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age of weaning (4-6 month) and older we can replace it with a mixture of carbohydrates and fats for natural sources: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u="sng" dirty="0" smtClean="0"/>
              <a:t>Carbohydrate sources:</a:t>
            </a:r>
          </a:p>
          <a:p>
            <a:pPr marL="0" indent="0">
              <a:buNone/>
            </a:pPr>
            <a:r>
              <a:rPr lang="en-US" dirty="0" smtClean="0"/>
              <a:t>-Cornstarch (1 tbsp= 10g= 35 kcal)</a:t>
            </a:r>
          </a:p>
          <a:p>
            <a:pPr marL="0" indent="0">
              <a:buNone/>
            </a:pPr>
            <a:r>
              <a:rPr lang="en-US" dirty="0" smtClean="0"/>
              <a:t>-Honey (1 tbsp = 60 kcal)</a:t>
            </a:r>
          </a:p>
          <a:p>
            <a:r>
              <a:rPr lang="en-US" i="1" u="sng" dirty="0" smtClean="0"/>
              <a:t>Fat sources:</a:t>
            </a:r>
          </a:p>
          <a:p>
            <a:pPr marL="0" indent="0">
              <a:buNone/>
            </a:pPr>
            <a:r>
              <a:rPr lang="en-US" dirty="0" smtClean="0"/>
              <a:t>-Olive oil or any vegetable oil (1 tbsp= 15ml= 135 kcal)</a:t>
            </a:r>
            <a:endParaRPr lang="ar-E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1780"/>
            <a:ext cx="10515600" cy="1325563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Fluids: Tips in restricting oral fluid intake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18" y="942111"/>
            <a:ext cx="10515600" cy="5694218"/>
          </a:xfrm>
        </p:spPr>
        <p:txBody>
          <a:bodyPr>
            <a:normAutofit/>
          </a:bodyPr>
          <a:lstStyle/>
          <a:p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</a:rPr>
              <a:t>In orally fed</a:t>
            </a:r>
            <a:r>
              <a:rPr lang="en-US" i="1" u="sng" dirty="0" smtClean="0"/>
              <a:t>: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sz="2600" dirty="0" smtClean="0"/>
              <a:t>Reduce the intake </a:t>
            </a:r>
            <a:r>
              <a:rPr lang="en-US" sz="2600" dirty="0"/>
              <a:t>of </a:t>
            </a:r>
            <a:r>
              <a:rPr lang="en-US" sz="2600" dirty="0" smtClean="0"/>
              <a:t>beverages, foods </a:t>
            </a:r>
            <a:r>
              <a:rPr lang="en-US" sz="2600" dirty="0"/>
              <a:t>that are liquid or semiliquid at room temperature (eg, ice, soup, Jell-O, ice cream, yogurt, pudding, and gravy). </a:t>
            </a:r>
          </a:p>
          <a:p>
            <a:pPr marL="0" indent="0">
              <a:buNone/>
            </a:pPr>
            <a:r>
              <a:rPr lang="en-US" sz="2600" dirty="0" smtClean="0"/>
              <a:t>-Drinking </a:t>
            </a:r>
            <a:r>
              <a:rPr lang="en-US" sz="2600" dirty="0"/>
              <a:t>only when thirsty, taking small amounts throughout the day using small cups or </a:t>
            </a:r>
            <a:r>
              <a:rPr lang="en-US" sz="2600" dirty="0" smtClean="0"/>
              <a:t>glasses.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-Sucking </a:t>
            </a:r>
            <a:r>
              <a:rPr lang="en-US" sz="2600" dirty="0"/>
              <a:t>on crushed ice, eating cold fruit, chewing </a:t>
            </a:r>
            <a:r>
              <a:rPr lang="en-US" sz="2600" dirty="0" smtClean="0"/>
              <a:t>gum and </a:t>
            </a:r>
            <a:r>
              <a:rPr lang="en-US" sz="2600" dirty="0"/>
              <a:t>avoiding high-sodium or very sweet foods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</a:rPr>
              <a:t>Formula or nasogastric tude feedings: </a:t>
            </a:r>
          </a:p>
          <a:p>
            <a:pPr marL="0" indent="0">
              <a:buNone/>
            </a:pPr>
            <a:r>
              <a:rPr lang="en-US" sz="2600" dirty="0" smtClean="0"/>
              <a:t>The free water content of infant formulas (~90% by volume) and enteral feedings (70% to 85%) should be considered when formulating feeding regimens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90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4691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Sodium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957454"/>
          </a:xfrm>
        </p:spPr>
        <p:txBody>
          <a:bodyPr>
            <a:normAutofit/>
          </a:bodyPr>
          <a:lstStyle/>
          <a:p>
            <a:r>
              <a:rPr lang="en-US" dirty="0" smtClean="0"/>
              <a:t>In case of oliguria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restrict Na 1-2 mmol/kg/day (1 mmol= 23mg)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Na content of Breast milk (0.8mmol/100ml) and </a:t>
            </a:r>
            <a:r>
              <a:rPr lang="en-US" dirty="0" smtClean="0"/>
              <a:t>standard </a:t>
            </a:r>
            <a:r>
              <a:rPr lang="en-US" dirty="0"/>
              <a:t>infant formulas (1-1.5mmol/100ml) are apropriate till </a:t>
            </a:r>
            <a:r>
              <a:rPr lang="en-US" dirty="0" smtClean="0"/>
              <a:t>150ml/kg/day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 added salt during food preparation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Na food alternatives (fresh food, avoid canned&amp; proccessed)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/>
              <a:t>Consider Alkali </a:t>
            </a:r>
            <a:r>
              <a:rPr lang="en-US" sz="2400" dirty="0"/>
              <a:t>therapy </a:t>
            </a:r>
            <a:r>
              <a:rPr lang="en-US" sz="2400" dirty="0" smtClean="0"/>
              <a:t>as </a:t>
            </a:r>
            <a:r>
              <a:rPr lang="en-US" sz="2400" dirty="0"/>
              <a:t>part of the daily sodium </a:t>
            </a:r>
            <a:r>
              <a:rPr lang="en-US" sz="2400" dirty="0" smtClean="0"/>
              <a:t>allowance.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peritoneal dialysis→2-5 mmol/kg/day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polyuria → more liberal use of Na up to supplementing Na if required </a:t>
            </a:r>
            <a:r>
              <a:rPr lang="en-US" dirty="0" smtClean="0"/>
              <a:t>(</a:t>
            </a:r>
            <a:r>
              <a:rPr lang="en-US" dirty="0"/>
              <a:t>1/4 </a:t>
            </a:r>
            <a:r>
              <a:rPr lang="en-US" dirty="0" smtClean="0"/>
              <a:t>teaspoon </a:t>
            </a:r>
            <a:r>
              <a:rPr lang="en-US" dirty="0"/>
              <a:t>of table salt = 17 mmol).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r>
              <a:rPr lang="en-US" dirty="0" smtClean="0"/>
              <a:t>One teaspooon of salt = 2300 mg Nacl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89418" y="1884218"/>
            <a:ext cx="14962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Sodium intake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97927" y="2341418"/>
            <a:ext cx="1191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6"/>
          </p:cNvCxnSpPr>
          <p:nvPr/>
        </p:nvCxnSpPr>
        <p:spPr>
          <a:xfrm>
            <a:off x="6885709" y="2341418"/>
            <a:ext cx="1094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2854036"/>
            <a:ext cx="13854" cy="88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44836" y="3733800"/>
            <a:ext cx="130232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75% added during food</a:t>
            </a:r>
          </a:p>
          <a:p>
            <a:pPr algn="ctr"/>
            <a:r>
              <a:rPr lang="en-US" dirty="0" smtClean="0"/>
              <a:t>Processing&amp; canning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1636" y="2078182"/>
            <a:ext cx="1524000" cy="11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10% naturally occuring in food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49490" y="2078182"/>
            <a:ext cx="15517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5-10% table salt added to food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16200000" flipH="1">
            <a:off x="5876058" y="5324455"/>
            <a:ext cx="744682" cy="221671"/>
          </a:xfrm>
          <a:prstGeom prst="curvedConnector3">
            <a:avLst>
              <a:gd name="adj1" fmla="val -169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26292" y="5867400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with fresh food </a:t>
            </a:r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>
            <a:off x="8520545" y="2992582"/>
            <a:ext cx="651164" cy="5680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04318" y="3452245"/>
            <a:ext cx="1916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 added salt</a:t>
            </a:r>
          </a:p>
          <a:p>
            <a:r>
              <a:rPr lang="en-US" dirty="0" smtClean="0"/>
              <a:t>Replace with fresh</a:t>
            </a:r>
          </a:p>
          <a:p>
            <a:r>
              <a:rPr lang="en-US" dirty="0" smtClean="0"/>
              <a:t> herbs &amp; spices</a:t>
            </a:r>
            <a:endParaRPr lang="en-US" dirty="0"/>
          </a:p>
        </p:txBody>
      </p:sp>
      <p:cxnSp>
        <p:nvCxnSpPr>
          <p:cNvPr id="24" name="Curved Connector 23"/>
          <p:cNvCxnSpPr/>
          <p:nvPr/>
        </p:nvCxnSpPr>
        <p:spPr>
          <a:xfrm rot="10800000" flipV="1">
            <a:off x="2898071" y="3296299"/>
            <a:ext cx="762000" cy="5932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0" y="3889582"/>
            <a:ext cx="16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low Na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156873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Potassium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48746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case of oliguria:</a:t>
            </a:r>
          </a:p>
          <a:p>
            <a:pPr marL="0" indent="0">
              <a:buNone/>
            </a:pPr>
            <a:r>
              <a:rPr lang="en-US" dirty="0" smtClean="0"/>
              <a:t>-restriction to 1 </a:t>
            </a:r>
            <a:r>
              <a:rPr lang="en-US" dirty="0"/>
              <a:t>to 3 </a:t>
            </a:r>
            <a:r>
              <a:rPr lang="en-US" dirty="0" smtClean="0"/>
              <a:t>mmol/kg/d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→1mmol=39mg</a:t>
            </a:r>
            <a:r>
              <a:rPr lang="en-US" dirty="0" smtClean="0"/>
              <a:t>) </a:t>
            </a:r>
            <a:r>
              <a:rPr lang="en-US" dirty="0"/>
              <a:t>of K may be </a:t>
            </a:r>
            <a:r>
              <a:rPr lang="en-US" dirty="0" smtClean="0"/>
              <a:t>reasonable to </a:t>
            </a:r>
            <a:r>
              <a:rPr lang="en-US" dirty="0"/>
              <a:t>start.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-Breast </a:t>
            </a:r>
            <a:r>
              <a:rPr lang="en-US" dirty="0"/>
              <a:t>milk </a:t>
            </a:r>
            <a:r>
              <a:rPr lang="en-US" dirty="0" smtClean="0"/>
              <a:t>has </a:t>
            </a:r>
            <a:r>
              <a:rPr lang="en-US" dirty="0"/>
              <a:t>the lowest </a:t>
            </a:r>
            <a:r>
              <a:rPr lang="en-US" dirty="0" smtClean="0"/>
              <a:t>K (1.4 mmol/100ml) </a:t>
            </a:r>
            <a:r>
              <a:rPr lang="en-US" dirty="0"/>
              <a:t>compared with standard </a:t>
            </a:r>
            <a:r>
              <a:rPr lang="en-US" dirty="0" smtClean="0"/>
              <a:t>infant </a:t>
            </a:r>
            <a:r>
              <a:rPr lang="en-US" dirty="0"/>
              <a:t>formulas </a:t>
            </a:r>
            <a:r>
              <a:rPr lang="en-US" dirty="0" smtClean="0"/>
              <a:t>(1.8 </a:t>
            </a:r>
            <a:r>
              <a:rPr lang="en-US" dirty="0"/>
              <a:t>to </a:t>
            </a:r>
            <a:r>
              <a:rPr lang="en-US" dirty="0" smtClean="0"/>
              <a:t>2.5 mmol/100ml)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Volumes </a:t>
            </a:r>
            <a:r>
              <a:rPr lang="en-US" dirty="0"/>
              <a:t>of infant formula </a:t>
            </a:r>
            <a:r>
              <a:rPr lang="en-US" dirty="0" smtClean="0"/>
              <a:t>greater than 165 </a:t>
            </a:r>
            <a:r>
              <a:rPr lang="en-US" dirty="0"/>
              <a:t>mL/kg </a:t>
            </a:r>
            <a:r>
              <a:rPr lang="en-US" dirty="0" smtClean="0"/>
              <a:t>will </a:t>
            </a:r>
            <a:r>
              <a:rPr lang="en-US" dirty="0"/>
              <a:t>exceed </a:t>
            </a:r>
            <a:r>
              <a:rPr lang="en-US" dirty="0" smtClean="0"/>
              <a:t>(</a:t>
            </a:r>
            <a:r>
              <a:rPr lang="en-US" dirty="0"/>
              <a:t>3 mmol) K/kg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usually not reached due to volume restriction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cs typeface="Times New Roman" panose="02020603050405020304" pitchFamily="18" charset="0"/>
              </a:rPr>
              <a:t>Choose low K food alternatives.</a:t>
            </a:r>
          </a:p>
          <a:p>
            <a:pPr>
              <a:buFontTx/>
              <a:buChar char="-"/>
            </a:pPr>
            <a:r>
              <a:rPr lang="en-US" dirty="0" smtClean="0">
                <a:cs typeface="Times New Roman" panose="02020603050405020304" pitchFamily="18" charset="0"/>
              </a:rPr>
              <a:t>Peel, wash and soak vegetables with high K before cooking.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515" y="3632412"/>
            <a:ext cx="3261037" cy="4816909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High&amp; low K altrenatives</a:t>
            </a:r>
            <a:endParaRPr lang="en-US" i="1" dirty="0"/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7767636" y="465138"/>
            <a:ext cx="2498581" cy="21145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منخفضة البوتاسيوم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البطيخ (1 كوب) ،التفاح وعصيره، التوت بجميع انواعه ، الكمثرى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095547" y="330200"/>
            <a:ext cx="2333625" cy="29183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متوسطة البوتاسيوم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الجريب فروت، اليوسفي، التين الشوكي، الليمون، الفراولة، البرقوق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 الخوخ (ثمرة صغيرة)، الاناناس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983365" y="526152"/>
            <a:ext cx="3031219" cy="2238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عالية البوتاسيوم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الموز،البرتقال وعصيره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 </a:t>
            </a:r>
            <a:r>
              <a:rPr kumimoji="0" lang="ar-EG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الكنتالوب،الجوافة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 </a:t>
            </a:r>
            <a:r>
              <a:rPr kumimoji="0" lang="ar-EG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الافوكادو، المشمش ، التين البرشومي الطازج والمجفف (الياميش)،القراصيا، البلح (5حبات) المانجو، الكيوي، العنب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4"/>
          <p:cNvSpPr>
            <a:spLocks noChangeArrowheads="1"/>
          </p:cNvSpPr>
          <p:nvPr/>
        </p:nvSpPr>
        <p:spPr bwMode="auto">
          <a:xfrm>
            <a:off x="7848599" y="2551113"/>
            <a:ext cx="2292927" cy="188234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القرنبيط، الكرنب ، الفلفل الاخضر والالوان، الجزر المطبوخ، الباذنجان، البصل، البسلة، الكوسة المقشرة، الخيار، البروكولي النيء او المجمد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2424978" y="2658991"/>
            <a:ext cx="2293143" cy="1981777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البطاطس، البطاطا، القلقاس الجزر النيء، الخرشوف، قرع العسل، البامية، السبانخ، الطماطم، البنجر، جميع عصائر الخضروات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gular Pentagon 7"/>
          <p:cNvSpPr>
            <a:spLocks noChangeArrowheads="1"/>
          </p:cNvSpPr>
          <p:nvPr/>
        </p:nvSpPr>
        <p:spPr bwMode="auto">
          <a:xfrm>
            <a:off x="2463186" y="4536573"/>
            <a:ext cx="2216726" cy="1937254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العسل الاسود، الشوكولاتة، المكسرات، الخبز الاسمر بالردة، البقوليات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gular Pentagon 8"/>
          <p:cNvSpPr>
            <a:spLocks noChangeArrowheads="1"/>
          </p:cNvSpPr>
          <p:nvPr/>
        </p:nvSpPr>
        <p:spPr bwMode="auto">
          <a:xfrm>
            <a:off x="7929562" y="4433455"/>
            <a:ext cx="2292927" cy="1905433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الارز، المكرونة، الشعرية، الخبز الابيض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9362" y="8586788"/>
            <a:ext cx="3533775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Reference: National kidney foundation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3177232" y="92075"/>
            <a:ext cx="571500" cy="523875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8775987" y="92075"/>
            <a:ext cx="600075" cy="47625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767012" y="852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67012" y="1309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767012" y="1309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767012" y="1309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78525"/>
              </p:ext>
            </p:extLst>
          </p:nvPr>
        </p:nvGraphicFramePr>
        <p:xfrm>
          <a:off x="564356" y="761997"/>
          <a:ext cx="10515600" cy="5749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653485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878453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694907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35927571"/>
                    </a:ext>
                  </a:extLst>
                </a:gridCol>
              </a:tblGrid>
              <a:tr h="249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محتوى البوتاسيوم (مجم)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الوزن (جم)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المقدار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نوع الطعام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37099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1004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179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 كوب مطبوخ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فاصوليا بيضاء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948576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975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201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ثمرة متوسطة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أفوكادو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416441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926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173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ثمرة متوسطة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بطاطس مشوية بالجلد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804236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839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en-US" sz="1400" b="1">
                          <a:effectLst/>
                        </a:rPr>
                        <a:t>180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 كوب مطبوخ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سبانخ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661633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755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½ كوب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مشمش مجفف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342007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625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245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 كوب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 زبادي منزوع الدسم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368188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564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336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ثمرة متوسطة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مانجو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23440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542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114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ثمرة متوسطة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بطاطا بالجلد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071592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501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72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3 ثمرات كبيرة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بلح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515529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496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248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 كوب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عصير برتقال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206360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455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180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1 كوب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كوسة بالجلد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852293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428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108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 كوب شرائح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عيش الغراب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325993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422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118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موزة متوسطة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موز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884808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345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10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5 ثمرات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طماطم مجففة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615874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293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20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ملعقة كبيرة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العسل الاسود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783608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230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110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1 كوب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الفول الحراتي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510778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229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55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ثمرة متوسطة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جوافة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566905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176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92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 كوب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عنب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067871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172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ملعقة كبيرة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بودرة الكاكاو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842678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125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ملعقة كبيرة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توابل بابريكا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987704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93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40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ثمرة متوسطة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تين برشومي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3142850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91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35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>
                          <a:effectLst/>
                        </a:rPr>
                        <a:t>ثمرة متسطة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ar-EG" sz="1400" b="1" dirty="0">
                          <a:effectLst/>
                        </a:rPr>
                        <a:t>مشمش طازج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7195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5163" y="180110"/>
            <a:ext cx="662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i="1" dirty="0" smtClean="0"/>
              <a:t>محتوى البوتاسيوم بالمليجرامات في مقادير بعض الاطعمة الغنية بالبوتاسيوم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178072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Phosphorus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Table 23: Recommended Maximum Oral and/or&#10;Enteral Phosphorus Intake for Children With CK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7" y="1400462"/>
            <a:ext cx="4840864" cy="44884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6989" y="1536258"/>
            <a:ext cx="56388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Normal Po4 level: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smtClean="0"/>
              <a:t>restrict to 100% DRI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 Po4 level: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 smtClean="0"/>
              <a:t> restrict to 80% DRI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Breast milk is lowest 15mg/100ml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Cow’s milk is highest 85mg/100ml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Avoid high Po4 foods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liver,yoghurt, egg yolk, whole grains, nuts, preservatives.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44147" y="5999018"/>
            <a:ext cx="282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NB: 1mmol of Po4= 32 mg</a:t>
            </a:r>
          </a:p>
        </p:txBody>
      </p:sp>
    </p:spTree>
    <p:extLst>
      <p:ext uri="{BB962C8B-B14F-4D97-AF65-F5344CB8AC3E}">
        <p14:creationId xmlns:p14="http://schemas.microsoft.com/office/powerpoint/2010/main" val="21156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232322"/>
              </p:ext>
            </p:extLst>
          </p:nvPr>
        </p:nvGraphicFramePr>
        <p:xfrm>
          <a:off x="1246909" y="365128"/>
          <a:ext cx="9767456" cy="6091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3728">
                  <a:extLst>
                    <a:ext uri="{9D8B030D-6E8A-4147-A177-3AD203B41FA5}">
                      <a16:colId xmlns:a16="http://schemas.microsoft.com/office/drawing/2014/main" val="4155339997"/>
                    </a:ext>
                  </a:extLst>
                </a:gridCol>
                <a:gridCol w="4883728">
                  <a:extLst>
                    <a:ext uri="{9D8B030D-6E8A-4147-A177-3AD203B41FA5}">
                      <a16:colId xmlns:a16="http://schemas.microsoft.com/office/drawing/2014/main" val="3750132921"/>
                    </a:ext>
                  </a:extLst>
                </a:gridCol>
              </a:tblGrid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Instead of these higher phosphorus foods: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Choose these lower phosphorus foods: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6894208"/>
                  </a:ext>
                </a:extLst>
              </a:tr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Cow’s milk,  yogurt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Rice milk (unfortified), stage 1 formulas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1826194"/>
                  </a:ext>
                </a:extLst>
              </a:tr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Processed cheese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 low-fat cottage cheese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7198031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Ice cream or frozen yogurt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Sherbet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1310337"/>
                  </a:ext>
                </a:extLst>
              </a:tr>
              <a:tr h="86579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Soups made with higher phosphorus  </a:t>
                      </a:r>
                      <a:r>
                        <a:rPr lang="en-US" sz="1800" b="1" dirty="0" smtClean="0">
                          <a:effectLst/>
                        </a:rPr>
                        <a:t>ingredients </a:t>
                      </a:r>
                      <a:r>
                        <a:rPr lang="en-US" sz="1800" b="1" dirty="0">
                          <a:effectLst/>
                        </a:rPr>
                        <a:t>(milk, dried peas, beans, lentils)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Soups made with lower phosphorus ingredients (water-based)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023518"/>
                  </a:ext>
                </a:extLst>
              </a:tr>
              <a:tr h="7171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Whole grains, including whole-grain (brown) breads, cereal, rice and </a:t>
                      </a:r>
                      <a:r>
                        <a:rPr lang="en-US" sz="1800" b="1" dirty="0" smtClean="0">
                          <a:effectLst/>
                        </a:rPr>
                        <a:t>pasta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Refined grains, including white bread, cereals, rice and pasta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6401583"/>
                  </a:ext>
                </a:extLst>
              </a:tr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Dried peas, beans  (black, kidney) or lentils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Green peas, green beans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5619131"/>
                  </a:ext>
                </a:extLst>
              </a:tr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Organ meats, sardines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Lean muscle meat, poultry, tilapia fish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0216338"/>
                  </a:ext>
                </a:extLst>
              </a:tr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Nuts and seeds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Popcorn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8678156"/>
                  </a:ext>
                </a:extLst>
              </a:tr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Peanut butter and other nut butters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Jam, jelly or honey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3513734"/>
                  </a:ext>
                </a:extLst>
              </a:tr>
              <a:tr h="5174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Chocolate, chocolate drinks, Colas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b="1" dirty="0">
                          <a:effectLst/>
                        </a:rPr>
                        <a:t>Plain water, Carob, candy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36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04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Composition of breast milk and some commercial formulas</a:t>
            </a:r>
            <a:endParaRPr lang="en-US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29663" y="1607695"/>
          <a:ext cx="9932673" cy="325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348">
                  <a:extLst>
                    <a:ext uri="{9D8B030D-6E8A-4147-A177-3AD203B41FA5}">
                      <a16:colId xmlns:a16="http://schemas.microsoft.com/office/drawing/2014/main" val="2977932378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203009989"/>
                    </a:ext>
                  </a:extLst>
                </a:gridCol>
                <a:gridCol w="1177637">
                  <a:extLst>
                    <a:ext uri="{9D8B030D-6E8A-4147-A177-3AD203B41FA5}">
                      <a16:colId xmlns:a16="http://schemas.microsoft.com/office/drawing/2014/main" val="1357043880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64954819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3071073074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3492743617"/>
                    </a:ext>
                  </a:extLst>
                </a:gridCol>
                <a:gridCol w="1149928">
                  <a:extLst>
                    <a:ext uri="{9D8B030D-6E8A-4147-A177-3AD203B41FA5}">
                      <a16:colId xmlns:a16="http://schemas.microsoft.com/office/drawing/2014/main" val="3153882193"/>
                    </a:ext>
                  </a:extLst>
                </a:gridCol>
                <a:gridCol w="783243">
                  <a:extLst>
                    <a:ext uri="{9D8B030D-6E8A-4147-A177-3AD203B41FA5}">
                      <a16:colId xmlns:a16="http://schemas.microsoft.com/office/drawing/2014/main" val="920622869"/>
                    </a:ext>
                  </a:extLst>
                </a:gridCol>
                <a:gridCol w="1095433">
                  <a:extLst>
                    <a:ext uri="{9D8B030D-6E8A-4147-A177-3AD203B41FA5}">
                      <a16:colId xmlns:a16="http://schemas.microsoft.com/office/drawing/2014/main" val="3201364782"/>
                    </a:ext>
                  </a:extLst>
                </a:gridCol>
              </a:tblGrid>
              <a:tr h="2400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formula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Calories  kcal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Proteins 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Carbs 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 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 meq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 meq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 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Po4 mg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3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Human milk</a:t>
                      </a:r>
                      <a:endParaRPr lang="en-US" sz="16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09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Bebelac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900809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Infatrini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114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Nutrini drink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422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Similac soy isomil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1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Similac soy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isomil2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40631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10366" y="5223163"/>
          <a:ext cx="9858897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057">
                  <a:extLst>
                    <a:ext uri="{9D8B030D-6E8A-4147-A177-3AD203B41FA5}">
                      <a16:colId xmlns:a16="http://schemas.microsoft.com/office/drawing/2014/main" val="3429845964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179820339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1265693075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2103524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19211351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1230747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360539947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89695626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871684057"/>
                    </a:ext>
                  </a:extLst>
                </a:gridCol>
              </a:tblGrid>
              <a:tr h="115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Cow milk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81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403"/>
            <a:ext cx="10515600" cy="1325563"/>
          </a:xfrm>
        </p:spPr>
        <p:txBody>
          <a:bodyPr/>
          <a:lstStyle/>
          <a:p>
            <a:r>
              <a:rPr lang="en-US" b="1" i="1" dirty="0" smtClean="0"/>
              <a:t>Causes of poor growth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527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A) Many </a:t>
            </a:r>
            <a:r>
              <a:rPr lang="en-US" dirty="0" smtClean="0"/>
              <a:t>factors, mainly </a:t>
            </a:r>
            <a:r>
              <a:rPr lang="en-US" i="1" dirty="0" smtClean="0">
                <a:solidFill>
                  <a:srgbClr val="FF0000"/>
                </a:solidFill>
              </a:rPr>
              <a:t>POOR NUTRITIONAL INTAKE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1-Anorexia </a:t>
            </a:r>
            <a:r>
              <a:rPr lang="en-US" dirty="0" smtClean="0"/>
              <a:t>due to:</a:t>
            </a:r>
          </a:p>
          <a:p>
            <a:r>
              <a:rPr lang="en-US" dirty="0" smtClean="0"/>
              <a:t>abnormal taste sensation, </a:t>
            </a:r>
          </a:p>
          <a:p>
            <a:r>
              <a:rPr lang="en-US" dirty="0" smtClean="0"/>
              <a:t>frequent oral medications, </a:t>
            </a:r>
          </a:p>
          <a:p>
            <a:r>
              <a:rPr lang="en-US" dirty="0" smtClean="0"/>
              <a:t>preference for water in </a:t>
            </a:r>
            <a:r>
              <a:rPr lang="en-US" dirty="0" smtClean="0"/>
              <a:t>polyuria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2-Nausea </a:t>
            </a:r>
            <a:r>
              <a:rPr lang="en-US" dirty="0" smtClean="0"/>
              <a:t>and </a:t>
            </a:r>
            <a:r>
              <a:rPr lang="en-US" dirty="0" smtClean="0"/>
              <a:t>vomitting</a:t>
            </a:r>
          </a:p>
          <a:p>
            <a:pPr marL="0" indent="0">
              <a:buNone/>
            </a:pPr>
            <a:r>
              <a:rPr lang="en-US" dirty="0" smtClean="0"/>
              <a:t>3-Abdominal </a:t>
            </a:r>
            <a:r>
              <a:rPr lang="en-US" dirty="0" smtClean="0"/>
              <a:t>fullness (</a:t>
            </a:r>
            <a:r>
              <a:rPr lang="en-US" dirty="0" smtClean="0"/>
              <a:t>PD)</a:t>
            </a:r>
          </a:p>
          <a:p>
            <a:pPr marL="0" indent="0">
              <a:buNone/>
            </a:pPr>
            <a:r>
              <a:rPr lang="en-US" dirty="0" smtClean="0"/>
              <a:t>4-</a:t>
            </a:r>
            <a:r>
              <a:rPr lang="en-US" dirty="0" smtClean="0"/>
              <a:t>GERD </a:t>
            </a:r>
            <a:r>
              <a:rPr lang="en-US" dirty="0" smtClean="0"/>
              <a:t>and delayed gastric emptying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polypeptide 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&amp; Volume restrictions with delayed initiation of dialysis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Others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loss in dialysis, acidosis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hormonal foctors..etc.</a:t>
            </a:r>
          </a:p>
        </p:txBody>
      </p:sp>
    </p:spTree>
    <p:extLst>
      <p:ext uri="{BB962C8B-B14F-4D97-AF65-F5344CB8AC3E}">
        <p14:creationId xmlns:p14="http://schemas.microsoft.com/office/powerpoint/2010/main" val="2003269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4473"/>
            <a:ext cx="105156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Vitamens and trace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Without dialysis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withhold </a:t>
            </a:r>
            <a:r>
              <a:rPr lang="en-US" dirty="0"/>
              <a:t>or minimize exposure </a:t>
            </a:r>
            <a:r>
              <a:rPr lang="en-US" dirty="0" smtClean="0"/>
              <a:t>to these </a:t>
            </a:r>
            <a:r>
              <a:rPr lang="en-US" dirty="0"/>
              <a:t>renally regulated </a:t>
            </a:r>
            <a:r>
              <a:rPr lang="en-US" dirty="0" smtClean="0"/>
              <a:t>micronutrients.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With initiation of dialysis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water soluble vitamins should be supplemented (table), trace elemnts are not too much affected with routine hemodialysis→ zinc can be supplemented to depleted child (RDA).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91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14694965"/>
                    </a:ext>
                  </a:extLst>
                </a:gridCol>
                <a:gridCol w="3002973">
                  <a:extLst>
                    <a:ext uri="{9D8B030D-6E8A-4147-A177-3AD203B41FA5}">
                      <a16:colId xmlns:a16="http://schemas.microsoft.com/office/drawing/2014/main" val="2884375024"/>
                    </a:ext>
                  </a:extLst>
                </a:gridCol>
                <a:gridCol w="2254827">
                  <a:extLst>
                    <a:ext uri="{9D8B030D-6E8A-4147-A177-3AD203B41FA5}">
                      <a16:colId xmlns:a16="http://schemas.microsoft.com/office/drawing/2014/main" val="22811851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88802677"/>
                    </a:ext>
                  </a:extLst>
                </a:gridCol>
              </a:tblGrid>
              <a:tr h="346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ASPEN 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Enteral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Parentral</a:t>
                      </a:r>
                      <a:r>
                        <a:rPr lang="en-US" baseline="0" dirty="0" smtClean="0"/>
                        <a:t> dose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54647"/>
                  </a:ext>
                </a:extLst>
              </a:tr>
              <a:tr h="346504">
                <a:tc>
                  <a:txBody>
                    <a:bodyPr/>
                    <a:lstStyle/>
                    <a:p>
                      <a:r>
                        <a:rPr lang="en-US" dirty="0" smtClean="0"/>
                        <a:t>Thiamine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(grade 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0.2-1 mg/day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 mg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90052"/>
                  </a:ext>
                </a:extLst>
              </a:tr>
              <a:tr h="346504">
                <a:tc>
                  <a:txBody>
                    <a:bodyPr/>
                    <a:lstStyle/>
                    <a:p>
                      <a:r>
                        <a:rPr lang="en-US" dirty="0" smtClean="0"/>
                        <a:t>Riboflavin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Recommended (grade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0.3-1 mg/day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 mg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33129"/>
                  </a:ext>
                </a:extLst>
              </a:tr>
              <a:tr h="346504">
                <a:tc>
                  <a:txBody>
                    <a:bodyPr/>
                    <a:lstStyle/>
                    <a:p>
                      <a:r>
                        <a:rPr lang="en-US" dirty="0" smtClean="0"/>
                        <a:t>Pyridoxine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Recommended (grade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6.25-50mg/day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54630"/>
                  </a:ext>
                </a:extLst>
              </a:tr>
              <a:tr h="346504">
                <a:tc>
                  <a:txBody>
                    <a:bodyPr/>
                    <a:lstStyle/>
                    <a:p>
                      <a:r>
                        <a:rPr lang="en-US" dirty="0" smtClean="0"/>
                        <a:t>Folate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Recommended (grade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0.4-1 mg/day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μ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61318"/>
                  </a:ext>
                </a:extLst>
              </a:tr>
              <a:tr h="346504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</a:t>
                      </a:r>
                      <a:r>
                        <a:rPr lang="en-US" baseline="0" dirty="0" smtClean="0"/>
                        <a:t> B12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Recommended(grade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0.5- 2.5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dirty="0" smtClean="0"/>
                        <a:t> 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μ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163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4020185"/>
            <a:ext cx="308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*ASPEN guidelines, 2005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08363" y="997529"/>
            <a:ext cx="840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Recommended doses of water soluble vitamins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756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Exercise: </a:t>
            </a:r>
            <a:r>
              <a:rPr lang="en-US" dirty="0" smtClean="0"/>
              <a:t>3 month old male baby , weighing 4 kgs, UOP=0.7ml/kg/hr, vitally stable, no RRT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825625"/>
            <a:ext cx="11582400" cy="4351338"/>
          </a:xfrm>
        </p:spPr>
        <p:txBody>
          <a:bodyPr/>
          <a:lstStyle/>
          <a:p>
            <a:r>
              <a:rPr lang="en-US" dirty="0" smtClean="0"/>
              <a:t>Target nutriton plan: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Fluid requirements        insensible = 0.24 × 400= 98 ml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-Energy requirement = normal DRI(110) × 1.3 = 140 kcal /kg/day = 560 kcal/day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Protein requirements= 2.2 g/kg/day= 8.5 gm/ day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851564" y="2563091"/>
            <a:ext cx="13854" cy="52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5418" y="2563091"/>
            <a:ext cx="374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65418" y="3089564"/>
            <a:ext cx="374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3344" y="2840182"/>
            <a:ext cx="279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Urine output=  68 ml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950036" y="2438400"/>
            <a:ext cx="13855" cy="803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50036" y="2840182"/>
            <a:ext cx="443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90364" y="2055352"/>
            <a:ext cx="274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fluid intake</a:t>
            </a:r>
          </a:p>
          <a:p>
            <a:r>
              <a:rPr lang="en-US" sz="2400" dirty="0" smtClean="0"/>
              <a:t>= 165 ml / day</a:t>
            </a:r>
          </a:p>
          <a:p>
            <a:r>
              <a:rPr lang="en-US" sz="2400" dirty="0" smtClean="0"/>
              <a:t>= 180ml infant formula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1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1 (breast milk)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365952"/>
          <a:ext cx="108204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333669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5650548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18803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93448930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04675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of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r>
                        <a:rPr lang="en-US" baseline="0" dirty="0" smtClean="0"/>
                        <a:t> content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Calories</a:t>
                      </a:r>
                      <a:r>
                        <a:rPr lang="en-US" baseline="0" dirty="0" smtClean="0"/>
                        <a:t>  (Kcal)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5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30ml ×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1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Cerelac rice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Duocal powder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scoop/feed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Maximum 3 scoops/feed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 on milk feeds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Put on milk feeds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Zero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90</a:t>
                      </a:r>
                    </a:p>
                    <a:p>
                      <a:r>
                        <a:rPr lang="en-US" dirty="0" smtClean="0"/>
                        <a:t>Total calories= 450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Missing calories=110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45149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4959927"/>
            <a:ext cx="431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 milk 1ml=0.67 kcal</a:t>
            </a:r>
          </a:p>
          <a:p>
            <a:r>
              <a:rPr lang="en-US" dirty="0" smtClean="0"/>
              <a:t>Cerelac scoop= 20 kcal, 0.6 g protein</a:t>
            </a:r>
          </a:p>
          <a:p>
            <a:r>
              <a:rPr lang="en-US" dirty="0" smtClean="0"/>
              <a:t>Duocal scoop= 5 kcal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2 (high caloric formula)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9807503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445538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87752475"/>
                    </a:ext>
                  </a:extLst>
                </a:gridCol>
                <a:gridCol w="1857895">
                  <a:extLst>
                    <a:ext uri="{9D8B030D-6E8A-4147-A177-3AD203B41FA5}">
                      <a16:colId xmlns:a16="http://schemas.microsoft.com/office/drawing/2014/main" val="417637889"/>
                    </a:ext>
                  </a:extLst>
                </a:gridCol>
                <a:gridCol w="2348345">
                  <a:extLst>
                    <a:ext uri="{9D8B030D-6E8A-4147-A177-3AD203B41FA5}">
                      <a16:colId xmlns:a16="http://schemas.microsoft.com/office/drawing/2014/main" val="4182904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Meal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of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proteins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calories (kcal)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4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Infatrini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ml ×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8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Cerelac 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scoop/</a:t>
                      </a:r>
                      <a:r>
                        <a:rPr lang="en-US" baseline="0" dirty="0" smtClean="0"/>
                        <a:t> feed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</a:t>
                      </a:r>
                      <a:r>
                        <a:rPr lang="en-US" baseline="0" dirty="0" smtClean="0"/>
                        <a:t> on milk feeds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Duocal powder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3 scoops/feed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 on milk feeds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</a:p>
                    <a:p>
                      <a:r>
                        <a:rPr lang="en-US" dirty="0" smtClean="0"/>
                        <a:t>Total calories= 390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Missing calories=170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299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9" y="4488873"/>
            <a:ext cx="431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Infatrini 1ml=1 kcal</a:t>
            </a:r>
          </a:p>
          <a:p>
            <a:r>
              <a:rPr lang="en-US" dirty="0" smtClean="0"/>
              <a:t>Cerelac scoop= 20 kcal, 0.6 g protein</a:t>
            </a:r>
          </a:p>
          <a:p>
            <a:r>
              <a:rPr lang="en-US" dirty="0" smtClean="0"/>
              <a:t>Duocal scoop= 5 kcal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2982" y="138545"/>
            <a:ext cx="9275618" cy="7301346"/>
          </a:xfrm>
        </p:spPr>
        <p:txBody>
          <a:bodyPr>
            <a:normAutofit fontScale="92500"/>
          </a:bodyPr>
          <a:lstStyle/>
          <a:p>
            <a:pPr algn="r" rtl="1"/>
            <a:r>
              <a:rPr lang="ar-EG" b="1" dirty="0"/>
              <a:t>الارشادات العامة لمرضى ارتفاع وظائف الكلى</a:t>
            </a:r>
            <a:endParaRPr lang="en-US" dirty="0"/>
          </a:p>
          <a:p>
            <a:pPr lvl="0" algn="r" rtl="1"/>
            <a:r>
              <a:rPr lang="ar-EG" sz="1900" dirty="0"/>
              <a:t>الغسيل الجيد والتقشير والنقع للخضروات الطازجة لمده ساعتين على الاقل في ماء دافئ قبل تناولها او طهيها</a:t>
            </a:r>
            <a:endParaRPr lang="en-US" sz="1900" dirty="0"/>
          </a:p>
          <a:p>
            <a:pPr lvl="0" algn="r" rtl="1"/>
            <a:r>
              <a:rPr lang="ar-EG" sz="1900" dirty="0"/>
              <a:t>سلق الخضروات في كمية ماء كبيرة والتخلص من ماء السلق قبل طهيها </a:t>
            </a:r>
            <a:endParaRPr lang="en-US" sz="1900" dirty="0"/>
          </a:p>
          <a:p>
            <a:pPr lvl="0" algn="r" rtl="1"/>
            <a:r>
              <a:rPr lang="ar-EG" sz="1900" dirty="0"/>
              <a:t>يفضل استخدام الشوي او السلق او البخار او الفرن في الطبخ بدلا من القلي</a:t>
            </a:r>
            <a:endParaRPr lang="en-US" sz="1900" dirty="0"/>
          </a:p>
          <a:p>
            <a:pPr lvl="0" algn="r" rtl="1"/>
            <a:r>
              <a:rPr lang="ar-EG" sz="1900" dirty="0"/>
              <a:t>الطبخ باستخدام زيوت نباتية فقط ( زيت ذرة ، زيت زيتون، زيت عباد شمس)</a:t>
            </a:r>
            <a:endParaRPr lang="en-US" sz="1900" dirty="0"/>
          </a:p>
          <a:p>
            <a:pPr lvl="0" algn="r" rtl="1"/>
            <a:r>
              <a:rPr lang="ar-EG" sz="1900" dirty="0"/>
              <a:t>تقليل كميات ملح الطعام المضاف اثناء الطهي مع امكانية استبداله بجميع انواع التوابل والنكهات الاخرى (فلفل ، كمون، قرفة ، جنزبيل ، كاري..الخ)</a:t>
            </a:r>
            <a:endParaRPr lang="en-US" sz="1900" dirty="0"/>
          </a:p>
          <a:p>
            <a:pPr lvl="0" algn="r" rtl="1"/>
            <a:r>
              <a:rPr lang="ar-EG" sz="1900" dirty="0"/>
              <a:t>الامتناع عن استخدام المرقة (ماجي) او الصلصات المعلبة في الطبخ أو الشوربات لاحتوائها على نسبة عالية من البروتين والدهون والاملاح</a:t>
            </a:r>
            <a:endParaRPr lang="en-US" sz="1900" dirty="0"/>
          </a:p>
          <a:p>
            <a:pPr lvl="0" algn="r" rtl="1"/>
            <a:r>
              <a:rPr lang="ar-EG" sz="1900" dirty="0"/>
              <a:t>الابتعاد عن تناول الخضروات المحفوظة والمعلبات والفواكه المجففة (الياميش) التي تحتوي على كميات كبيرة من الاملاح والمواد الحافظة</a:t>
            </a:r>
            <a:endParaRPr lang="en-US" sz="1900" dirty="0"/>
          </a:p>
          <a:p>
            <a:pPr lvl="0" algn="r" rtl="1"/>
            <a:r>
              <a:rPr lang="ar-EG" sz="1900" dirty="0"/>
              <a:t>تناول اللحوم البيضاء منزوعة الجلد او الحمراء قليلة الدهن او بياض البيض مرة اسبوعيا</a:t>
            </a:r>
            <a:endParaRPr lang="en-US" sz="1900" dirty="0"/>
          </a:p>
          <a:p>
            <a:pPr lvl="0" algn="r" rtl="1"/>
            <a:r>
              <a:rPr lang="ar-EG" sz="1900" dirty="0"/>
              <a:t>تجنب صفار البيض والكبدة والمكسرات وبعض انواع المأكولات البحرية لاحتوائها على نسبة عالية من الفسفور </a:t>
            </a:r>
            <a:endParaRPr lang="en-US" sz="1900" dirty="0"/>
          </a:p>
          <a:p>
            <a:pPr lvl="0" algn="r" rtl="1"/>
            <a:r>
              <a:rPr lang="ar-EG" sz="1900" dirty="0"/>
              <a:t>الامتناع عن استخدام اللبن البودرة واستخدام الحليب السائل قليل الدسم او منزوع الدسم قدر الامكان</a:t>
            </a:r>
            <a:endParaRPr lang="en-US" sz="1900" dirty="0"/>
          </a:p>
          <a:p>
            <a:pPr lvl="0" algn="r" rtl="1"/>
            <a:r>
              <a:rPr lang="ar-EG" sz="1900" dirty="0"/>
              <a:t>الابتعاد عن تناول الجبن الدهنية المصنعة عالية الاملاح (الرومي، </a:t>
            </a:r>
            <a:r>
              <a:rPr lang="ar-EG" sz="1900" dirty="0" smtClean="0"/>
              <a:t>الشيدر، الكريمي) </a:t>
            </a:r>
            <a:r>
              <a:rPr lang="ar-EG" sz="1900" dirty="0"/>
              <a:t>واستبدالها بجبن قريش قليلة الدسم.</a:t>
            </a:r>
            <a:endParaRPr lang="en-US" sz="1900" dirty="0"/>
          </a:p>
          <a:p>
            <a:pPr lvl="0" algn="r" rtl="1"/>
            <a:r>
              <a:rPr lang="ar-EG" sz="1900" dirty="0"/>
              <a:t>استخدام عسل النحل في التحلية بدلا من السكر، تقليل العسل الاسود لاحتوائه على نسبة عالية من البوتاسيوم</a:t>
            </a:r>
            <a:endParaRPr lang="en-US" sz="1900" dirty="0"/>
          </a:p>
          <a:p>
            <a:pPr lvl="0" algn="r" rtl="1"/>
            <a:r>
              <a:rPr lang="ar-EG" sz="1900" dirty="0"/>
              <a:t>منع تناول الحلوى الصناعية والمخبوزات المكيسة (باتيه، مولتو، كرواسون) والسماح بتناول حلوى منزلية مرة اسبوعيا</a:t>
            </a:r>
            <a:endParaRPr lang="en-US" sz="1900" dirty="0"/>
          </a:p>
          <a:p>
            <a:pPr lvl="0" algn="r" rtl="1"/>
            <a:r>
              <a:rPr lang="ar-EG" sz="1900" dirty="0"/>
              <a:t>تقليل الاطعمة عالية البوتاسيوم (الرجوع لجدول الاطعمة)</a:t>
            </a:r>
            <a:endParaRPr lang="en-US" sz="1900" dirty="0"/>
          </a:p>
          <a:p>
            <a:pPr lvl="0" algn="r" rtl="1"/>
            <a:r>
              <a:rPr lang="ar-EG" sz="1900" dirty="0"/>
              <a:t>ممارسة رياضة خفيفة ان امكن</a:t>
            </a:r>
            <a:endParaRPr lang="en-US" sz="1900" dirty="0"/>
          </a:p>
          <a:p>
            <a:pPr rtl="1"/>
            <a:r>
              <a:rPr lang="ar-EG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-1"/>
            <a:ext cx="2175164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References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Pediatric nutrition in practice 2</a:t>
            </a:r>
            <a:r>
              <a:rPr lang="en-US" b="1" baseline="30000" dirty="0" smtClean="0"/>
              <a:t>nd</a:t>
            </a:r>
            <a:r>
              <a:rPr lang="en-US" b="1" dirty="0" smtClean="0"/>
              <a:t> edition , Koletzko B., 2015.</a:t>
            </a:r>
          </a:p>
          <a:p>
            <a:r>
              <a:rPr lang="en-US" b="1" dirty="0" smtClean="0"/>
              <a:t>NKF </a:t>
            </a:r>
            <a:r>
              <a:rPr lang="en-US" b="1" dirty="0"/>
              <a:t>KDOQI </a:t>
            </a:r>
            <a:r>
              <a:rPr lang="en-US" b="1" dirty="0" smtClean="0"/>
              <a:t>GUIDELINES, 2008 update.</a:t>
            </a:r>
          </a:p>
          <a:p>
            <a:r>
              <a:rPr lang="en-US" b="1" dirty="0" smtClean="0"/>
              <a:t>www.barttersyndromefoundation.org.</a:t>
            </a:r>
          </a:p>
          <a:p>
            <a:r>
              <a:rPr lang="en-US" b="1" dirty="0" smtClean="0"/>
              <a:t>ASPEN, 2005.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9" y="949902"/>
            <a:ext cx="6239307" cy="5146097"/>
          </a:xfrm>
        </p:spPr>
      </p:pic>
      <p:sp>
        <p:nvSpPr>
          <p:cNvPr id="5" name="Rectangle 4"/>
          <p:cNvSpPr/>
          <p:nvPr/>
        </p:nvSpPr>
        <p:spPr>
          <a:xfrm rot="20049922">
            <a:off x="170214" y="1430532"/>
            <a:ext cx="68362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u very much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75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100945" y="471335"/>
            <a:ext cx="4419600" cy="5977592"/>
            <a:chOff x="2007450" y="736029"/>
            <a:chExt cx="4419600" cy="5977592"/>
          </a:xfrm>
        </p:grpSpPr>
        <p:sp>
          <p:nvSpPr>
            <p:cNvPr id="4" name="Rounded Rectangle 3"/>
            <p:cNvSpPr/>
            <p:nvPr/>
          </p:nvSpPr>
          <p:spPr>
            <a:xfrm>
              <a:off x="2661987" y="736029"/>
              <a:ext cx="2057400" cy="1022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Spontaneous oral intake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645569" y="1784880"/>
              <a:ext cx="1" cy="493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007450" y="3420552"/>
              <a:ext cx="4419600" cy="1022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Supplemental enteral feeding</a:t>
              </a:r>
              <a:endParaRPr lang="en-US" dirty="0" smtClean="0"/>
            </a:p>
            <a:p>
              <a:pPr algn="ctr"/>
              <a:r>
                <a:rPr lang="en-US" sz="1400" dirty="0" smtClean="0"/>
                <a:t>(continous night feeds +/- daytime bolus</a:t>
              </a:r>
              <a:r>
                <a:rPr lang="en-US" sz="1400" dirty="0" smtClean="0"/>
                <a:t>)</a:t>
              </a:r>
            </a:p>
            <a:p>
              <a:pPr algn="ctr"/>
              <a:endParaRPr lang="en-US" sz="1400" dirty="0" smtClean="0"/>
            </a:p>
            <a:p>
              <a:pPr algn="ctr"/>
              <a:r>
                <a:rPr lang="en-US" dirty="0" smtClean="0"/>
                <a:t>Intradialytic enteral nutrition (IDEN)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39378" y="2213625"/>
              <a:ext cx="3221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Adequate intake/weight gain?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010903" y="2559097"/>
              <a:ext cx="218072" cy="317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10865" y="2786813"/>
              <a:ext cx="818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 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06516" y="2559097"/>
              <a:ext cx="240631" cy="2878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17807" y="2805021"/>
              <a:ext cx="694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370471" y="3156145"/>
              <a:ext cx="0" cy="27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52348" y="4652943"/>
              <a:ext cx="2120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BMI for-height-age?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24563" y="5169737"/>
              <a:ext cx="1576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˂ 5</a:t>
              </a:r>
              <a:r>
                <a:rPr lang="en-US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centile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649453" y="4454597"/>
              <a:ext cx="7520" cy="275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683292" y="4991283"/>
              <a:ext cx="0" cy="206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683292" y="5447359"/>
              <a:ext cx="0" cy="2721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3010903" y="5719543"/>
              <a:ext cx="2959768" cy="994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Intradialytic parentral nutrition (IDPN)</a:t>
              </a:r>
              <a:endParaRPr lang="en-US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0788" y="459457"/>
            <a:ext cx="418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Routes of nutrient delivery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617527" y="3297868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NGT/gastrostomy (PEG)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49164" y="5597476"/>
            <a:ext cx="30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Nephrotect parentral formula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17527" y="3696488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or closed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9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Closed system?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3" y="1828800"/>
            <a:ext cx="3433352" cy="46361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2088"/>
            <a:ext cx="4115232" cy="46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Energy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821"/>
            <a:ext cx="10515600" cy="4721142"/>
          </a:xfrm>
        </p:spPr>
        <p:txBody>
          <a:bodyPr>
            <a:normAutofit/>
          </a:bodyPr>
          <a:lstStyle/>
          <a:p>
            <a:r>
              <a:rPr lang="en-US" dirty="0" smtClean="0"/>
              <a:t>100</a:t>
            </a:r>
            <a:r>
              <a:rPr lang="en-US" dirty="0"/>
              <a:t>% of the estimated </a:t>
            </a:r>
            <a:r>
              <a:rPr lang="en-US" dirty="0" smtClean="0"/>
              <a:t>average requirement </a:t>
            </a:r>
            <a:r>
              <a:rPr lang="en-US" dirty="0"/>
              <a:t>for energy for </a:t>
            </a:r>
            <a:r>
              <a:rPr lang="en-US" dirty="0" smtClean="0"/>
              <a:t>chronological </a:t>
            </a:r>
            <a:r>
              <a:rPr lang="en-US" dirty="0"/>
              <a:t>age. </a:t>
            </a:r>
            <a:endParaRPr lang="en-US" dirty="0" smtClean="0"/>
          </a:p>
          <a:p>
            <a:r>
              <a:rPr lang="en-US" dirty="0" smtClean="0"/>
              <a:t>Inadequate </a:t>
            </a:r>
            <a:r>
              <a:rPr lang="en-US" dirty="0"/>
              <a:t>energy from non-protein </a:t>
            </a:r>
            <a:r>
              <a:rPr lang="en-US" dirty="0" smtClean="0"/>
              <a:t>sources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-use </a:t>
            </a:r>
            <a:r>
              <a:rPr lang="en-US" dirty="0"/>
              <a:t>of dietary protein for </a:t>
            </a:r>
            <a:r>
              <a:rPr lang="en-US" dirty="0" smtClean="0"/>
              <a:t>energy not growth.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-increase </a:t>
            </a:r>
            <a:r>
              <a:rPr lang="en-US" dirty="0"/>
              <a:t>in </a:t>
            </a:r>
            <a:r>
              <a:rPr lang="en-US" dirty="0" smtClean="0"/>
              <a:t>plasma urea </a:t>
            </a:r>
            <a:r>
              <a:rPr lang="en-US" dirty="0"/>
              <a:t>and potassium levels. </a:t>
            </a:r>
            <a:endParaRPr lang="ar-EG" dirty="0" smtClean="0"/>
          </a:p>
          <a:p>
            <a:r>
              <a:rPr lang="en-US" dirty="0" smtClean="0"/>
              <a:t>Volume restriction: use nutrient dense foods (energy enhancers).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Children </a:t>
            </a:r>
            <a:r>
              <a:rPr lang="en-US" dirty="0"/>
              <a:t>on PD </a:t>
            </a:r>
            <a:r>
              <a:rPr lang="en-US" dirty="0" smtClean="0"/>
              <a:t>with glucose-containing </a:t>
            </a:r>
            <a:r>
              <a:rPr lang="en-US" dirty="0"/>
              <a:t>dialysate may </a:t>
            </a:r>
            <a:r>
              <a:rPr lang="en-US" dirty="0" smtClean="0"/>
              <a:t>absorb </a:t>
            </a:r>
            <a:r>
              <a:rPr lang="en-US" dirty="0"/>
              <a:t>up</a:t>
            </a:r>
          </a:p>
          <a:p>
            <a:pPr marL="0" indent="0">
              <a:buNone/>
            </a:pPr>
            <a:r>
              <a:rPr lang="en-US" dirty="0" smtClean="0"/>
              <a:t>   10–12 </a:t>
            </a:r>
            <a:r>
              <a:rPr lang="en-US" dirty="0"/>
              <a:t>extra </a:t>
            </a:r>
            <a:r>
              <a:rPr lang="en-US" dirty="0" smtClean="0"/>
              <a:t>kcal/kg/day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0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b="1" i="1" dirty="0" smtClean="0">
                <a:solidFill>
                  <a:srgbClr val="C00000"/>
                </a:solidFill>
              </a:rPr>
              <a:t>rotein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intake must provide at least 100% </a:t>
            </a:r>
            <a:r>
              <a:rPr lang="en-US" dirty="0" smtClean="0"/>
              <a:t>of the </a:t>
            </a:r>
            <a:r>
              <a:rPr lang="en-US" dirty="0"/>
              <a:t>reference nutrient intake (RNI) to </a:t>
            </a:r>
            <a:r>
              <a:rPr lang="en-US" dirty="0" smtClean="0"/>
              <a:t>prevent growth </a:t>
            </a:r>
            <a:r>
              <a:rPr lang="en-US" dirty="0"/>
              <a:t>failure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541048" y="3626226"/>
            <a:ext cx="2791326" cy="1118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malnutrition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609348" y="3552491"/>
            <a:ext cx="2622884" cy="11633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excess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07633" y="3356813"/>
            <a:ext cx="5013157" cy="2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07634" y="3369386"/>
            <a:ext cx="0" cy="4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20790" y="3356813"/>
            <a:ext cx="0" cy="372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Or 16"/>
          <p:cNvSpPr/>
          <p:nvPr/>
        </p:nvSpPr>
        <p:spPr>
          <a:xfrm>
            <a:off x="4618122" y="2912729"/>
            <a:ext cx="1592179" cy="91331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balance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14211" y="3826044"/>
            <a:ext cx="0" cy="135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33827" y="5177968"/>
            <a:ext cx="3153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Targets</a:t>
            </a:r>
          </a:p>
          <a:p>
            <a:r>
              <a:rPr lang="en-US" dirty="0" smtClean="0"/>
              <a:t>Albumin: normal</a:t>
            </a:r>
          </a:p>
          <a:p>
            <a:r>
              <a:rPr lang="en-US" dirty="0" smtClean="0"/>
              <a:t>Plasma urea:</a:t>
            </a:r>
          </a:p>
          <a:p>
            <a:r>
              <a:rPr lang="en-US" dirty="0" smtClean="0"/>
              <a:t> -less than 10 yrs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˂ 20 mmol/l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-after 10 yrs → ˂ 30 mmol/l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5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5503195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i="1" dirty="0">
                <a:solidFill>
                  <a:srgbClr val="C00000"/>
                </a:solidFill>
              </a:rPr>
              <a:t>It is suggested to maintain dietary protein intake </a:t>
            </a:r>
            <a:r>
              <a:rPr lang="en-US" b="1" i="1" dirty="0" smtClean="0">
                <a:solidFill>
                  <a:srgbClr val="C00000"/>
                </a:solidFill>
              </a:rPr>
              <a:t>at </a:t>
            </a:r>
            <a:r>
              <a:rPr lang="en-US" i="1" dirty="0" smtClean="0">
                <a:solidFill>
                  <a:srgbClr val="C00000"/>
                </a:solidFill>
              </a:rPr>
              <a:t>: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100% to 140% </a:t>
            </a:r>
            <a:r>
              <a:rPr lang="en-US" dirty="0"/>
              <a:t>of the DRI for ideal body weight in children with CKD stage 3 and at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100% to 120% </a:t>
            </a:r>
            <a:r>
              <a:rPr lang="en-US" dirty="0"/>
              <a:t>of the DRI in children with CKD stages 4 to 5. </a:t>
            </a:r>
            <a:r>
              <a:rPr lang="en-US" i="1" dirty="0"/>
              <a:t>(C)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en-US" dirty="0"/>
              <a:t> of the DRI for ideal body weight plus an allowance for dialytic protein and amino acid losses in children with CKD stage 5D. </a:t>
            </a:r>
            <a:r>
              <a:rPr lang="en-US" i="1" dirty="0"/>
              <a:t>(C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8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Protein and energy requirements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2" y="1877398"/>
            <a:ext cx="10304289" cy="4351338"/>
          </a:xfrm>
        </p:spPr>
      </p:pic>
    </p:spTree>
    <p:extLst>
      <p:ext uri="{BB962C8B-B14F-4D97-AF65-F5344CB8AC3E}">
        <p14:creationId xmlns:p14="http://schemas.microsoft.com/office/powerpoint/2010/main" val="324353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2680</Words>
  <Application>Microsoft Office PowerPoint</Application>
  <PresentationFormat>Widescreen</PresentationFormat>
  <Paragraphs>575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Malnutrition/short stature in CKD</vt:lpstr>
      <vt:lpstr>Causes of poor growth</vt:lpstr>
      <vt:lpstr>PowerPoint Presentation</vt:lpstr>
      <vt:lpstr>Closed system?</vt:lpstr>
      <vt:lpstr>Energy</vt:lpstr>
      <vt:lpstr>Protein</vt:lpstr>
      <vt:lpstr>PowerPoint Presentation</vt:lpstr>
      <vt:lpstr>Protein and energy requirements</vt:lpstr>
      <vt:lpstr>Energy and protein exchange of common foods</vt:lpstr>
      <vt:lpstr>PowerPoint Presentation</vt:lpstr>
      <vt:lpstr>Ketoacid supplements with low protein diet!! </vt:lpstr>
      <vt:lpstr>Ketosteril tablets: Indications &amp; dosage</vt:lpstr>
      <vt:lpstr>Tips in protein and Energy calculations</vt:lpstr>
      <vt:lpstr>Example: 2y 6 mo old male, on PD, BW= 10kg, length=82cm</vt:lpstr>
      <vt:lpstr>Daily 14 g protein exchange</vt:lpstr>
      <vt:lpstr>PowerPoint Presentation</vt:lpstr>
      <vt:lpstr>Rest of calories: non-protein sources</vt:lpstr>
      <vt:lpstr>Fortification of food </vt:lpstr>
      <vt:lpstr>2-Other energy enhancers</vt:lpstr>
      <vt:lpstr>Fluids: Tips in restricting oral fluid intake</vt:lpstr>
      <vt:lpstr>Sodium</vt:lpstr>
      <vt:lpstr>PowerPoint Presentation</vt:lpstr>
      <vt:lpstr>Potassium </vt:lpstr>
      <vt:lpstr>High&amp; low K altrenatives</vt:lpstr>
      <vt:lpstr>PowerPoint Presentation</vt:lpstr>
      <vt:lpstr>Phosphorus</vt:lpstr>
      <vt:lpstr>PowerPoint Presentation</vt:lpstr>
      <vt:lpstr>Composition of breast milk and some commercial formulas</vt:lpstr>
      <vt:lpstr>Vitamens and trace elements</vt:lpstr>
      <vt:lpstr> </vt:lpstr>
      <vt:lpstr>Exercise: 3 month old male baby , weighing 4 kgs, UOP=0.7ml/kg/hr, vitally stable, no RRT</vt:lpstr>
      <vt:lpstr>Plan 1 (breast milk)</vt:lpstr>
      <vt:lpstr>Plan 2 (high caloric formula)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62</cp:revision>
  <dcterms:created xsi:type="dcterms:W3CDTF">2016-10-06T18:58:51Z</dcterms:created>
  <dcterms:modified xsi:type="dcterms:W3CDTF">2016-10-09T06:04:20Z</dcterms:modified>
</cp:coreProperties>
</file>